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1" r:id="rId2"/>
    <p:sldId id="292" r:id="rId3"/>
    <p:sldId id="553" r:id="rId4"/>
    <p:sldId id="466" r:id="rId5"/>
    <p:sldId id="611" r:id="rId6"/>
    <p:sldId id="612" r:id="rId7"/>
    <p:sldId id="613" r:id="rId8"/>
    <p:sldId id="614" r:id="rId9"/>
    <p:sldId id="615" r:id="rId10"/>
    <p:sldId id="616" r:id="rId11"/>
    <p:sldId id="617" r:id="rId12"/>
    <p:sldId id="618" r:id="rId13"/>
    <p:sldId id="619" r:id="rId14"/>
    <p:sldId id="620" r:id="rId15"/>
    <p:sldId id="621" r:id="rId16"/>
    <p:sldId id="622" r:id="rId17"/>
    <p:sldId id="623" r:id="rId18"/>
    <p:sldId id="626" r:id="rId19"/>
    <p:sldId id="624" r:id="rId20"/>
    <p:sldId id="625" r:id="rId21"/>
    <p:sldId id="627" r:id="rId22"/>
    <p:sldId id="628" r:id="rId23"/>
    <p:sldId id="629" r:id="rId24"/>
    <p:sldId id="630" r:id="rId25"/>
    <p:sldId id="631" r:id="rId26"/>
    <p:sldId id="632" r:id="rId27"/>
    <p:sldId id="634" r:id="rId28"/>
    <p:sldId id="633" r:id="rId29"/>
    <p:sldId id="635" r:id="rId30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11/10/2014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모델 </a:t>
            </a:r>
            <a:r>
              <a:rPr lang="en-US" altLang="ko-KR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2 </a:t>
            </a:r>
            <a:r>
              <a:rPr lang="ko-KR" altLang="en-US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기반의 </a:t>
            </a:r>
            <a:r>
              <a:rPr lang="en-US" altLang="ko-KR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MVC </a:t>
            </a:r>
            <a:r>
              <a:rPr lang="ko-KR" altLang="en-US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패턴</a:t>
            </a:r>
            <a:endParaRPr lang="ko-KR" altLang="en-US" sz="60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429000"/>
            <a:ext cx="8280000" cy="3033661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ko-KR" altLang="en-US" smtClean="0">
                <a:solidFill>
                  <a:schemeClr val="tx1"/>
                </a:solidFill>
              </a:rPr>
              <a:t>애플리케이션 작성 시 로직을 가지는 모델</a:t>
            </a:r>
            <a:r>
              <a:rPr lang="en-US" altLang="ko-KR" smtClean="0">
                <a:solidFill>
                  <a:schemeClr val="tx1"/>
                </a:solidFill>
              </a:rPr>
              <a:t>(Model), </a:t>
            </a:r>
            <a:r>
              <a:rPr lang="ko-KR" altLang="en-US" smtClean="0">
                <a:solidFill>
                  <a:schemeClr val="tx1"/>
                </a:solidFill>
              </a:rPr>
              <a:t>화면에 </a:t>
            </a:r>
            <a:r>
              <a:rPr lang="ko-KR" altLang="en-US" smtClean="0">
                <a:solidFill>
                  <a:schemeClr val="tx1"/>
                </a:solidFill>
              </a:rPr>
              <a:t>내용을 </a:t>
            </a:r>
            <a:r>
              <a:rPr lang="ko-KR" altLang="en-US" smtClean="0">
                <a:solidFill>
                  <a:schemeClr val="tx1"/>
                </a:solidFill>
              </a:rPr>
              <a:t>표시하는 </a:t>
            </a:r>
            <a:r>
              <a:rPr lang="ko-KR" altLang="en-US" smtClean="0">
                <a:solidFill>
                  <a:schemeClr val="tx1"/>
                </a:solidFill>
              </a:rPr>
              <a:t>뷰</a:t>
            </a:r>
            <a:r>
              <a:rPr lang="en-US" altLang="ko-KR" smtClean="0">
                <a:solidFill>
                  <a:schemeClr val="tx1"/>
                </a:solidFill>
              </a:rPr>
              <a:t>(View), </a:t>
            </a:r>
            <a:r>
              <a:rPr lang="ko-KR" altLang="en-US" smtClean="0">
                <a:solidFill>
                  <a:schemeClr val="tx1"/>
                </a:solidFill>
              </a:rPr>
              <a:t>그리고 프로그램의 흐름을 제어하는 컨트롤러</a:t>
            </a:r>
            <a:r>
              <a:rPr lang="en-US" altLang="ko-KR" smtClean="0">
                <a:solidFill>
                  <a:schemeClr val="tx1"/>
                </a:solidFill>
              </a:rPr>
              <a:t>(Controller)</a:t>
            </a:r>
            <a:r>
              <a:rPr lang="ko-KR" altLang="en-US" smtClean="0">
                <a:solidFill>
                  <a:schemeClr val="tx1"/>
                </a:solidFill>
              </a:rPr>
              <a:t>로 나뉜 </a:t>
            </a:r>
            <a:r>
              <a:rPr lang="ko-KR" altLang="en-US" smtClean="0">
                <a:solidFill>
                  <a:schemeClr val="tx1"/>
                </a:solidFill>
              </a:rPr>
              <a:t>작업 </a:t>
            </a:r>
            <a:r>
              <a:rPr lang="ko-KR" altLang="en-US" smtClean="0">
                <a:solidFill>
                  <a:schemeClr val="tx1"/>
                </a:solidFill>
              </a:rPr>
              <a:t>패턴을 제공하는 </a:t>
            </a:r>
            <a:r>
              <a:rPr lang="en-US" altLang="ko-KR" smtClean="0">
                <a:solidFill>
                  <a:schemeClr val="tx1"/>
                </a:solidFill>
              </a:rPr>
              <a:t>MVC(Model-View-Controller) </a:t>
            </a:r>
            <a:r>
              <a:rPr lang="ko-KR" altLang="en-US" smtClean="0">
                <a:solidFill>
                  <a:schemeClr val="tx1"/>
                </a:solidFill>
              </a:rPr>
              <a:t>패턴에 대해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17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컨트롤러</a:t>
            </a:r>
            <a:r>
              <a:rPr lang="en-US" altLang="ko-KR" sz="2800" smtClean="0">
                <a:solidFill>
                  <a:schemeClr val="tx1"/>
                </a:solidFill>
              </a:rPr>
              <a:t>(Controller) : </a:t>
            </a:r>
            <a:r>
              <a:rPr lang="ko-KR" altLang="en-US" sz="2800" smtClean="0">
                <a:solidFill>
                  <a:schemeClr val="tx1"/>
                </a:solidFill>
              </a:rPr>
              <a:t>서블릿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en-US" altLang="ko-KR" sz="2800" smtClean="0">
                <a:solidFill>
                  <a:schemeClr val="tx1"/>
                </a:solidFill>
              </a:rPr>
              <a:t>Servlet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웹브라우저의 요청을 </a:t>
            </a:r>
            <a:r>
              <a:rPr lang="ko-KR" altLang="en-US" sz="2400" smtClean="0">
                <a:solidFill>
                  <a:schemeClr val="tx1"/>
                </a:solidFill>
              </a:rPr>
              <a:t>받는 </a:t>
            </a:r>
            <a:r>
              <a:rPr lang="ko-KR" altLang="en-US" sz="2400" smtClean="0">
                <a:solidFill>
                  <a:schemeClr val="tx1"/>
                </a:solidFill>
              </a:rPr>
              <a:t>진입점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사용자의 요청을 받아서 요구사항을 분석 </a:t>
            </a:r>
            <a:r>
              <a:rPr lang="ko-KR" altLang="en-US" sz="2400" smtClean="0">
                <a:solidFill>
                  <a:schemeClr val="tx1"/>
                </a:solidFill>
              </a:rPr>
              <a:t>후 </a:t>
            </a:r>
            <a:r>
              <a:rPr lang="ko-KR" altLang="en-US" sz="2400" smtClean="0">
                <a:solidFill>
                  <a:schemeClr val="tx1"/>
                </a:solidFill>
              </a:rPr>
              <a:t>로직 처리를 </a:t>
            </a:r>
            <a:r>
              <a:rPr lang="ko-KR" altLang="en-US" sz="2400" smtClean="0">
                <a:solidFill>
                  <a:schemeClr val="tx1"/>
                </a:solidFill>
              </a:rPr>
              <a:t>모델로 </a:t>
            </a:r>
            <a:r>
              <a:rPr lang="ko-KR" altLang="en-US" sz="2400" smtClean="0">
                <a:solidFill>
                  <a:schemeClr val="tx1"/>
                </a:solidFill>
              </a:rPr>
              <a:t>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로직의 </a:t>
            </a:r>
            <a:r>
              <a:rPr lang="ko-KR" altLang="en-US" sz="2400" smtClean="0">
                <a:solidFill>
                  <a:schemeClr val="tx1"/>
                </a:solidFill>
              </a:rPr>
              <a:t>처리 결과를 </a:t>
            </a:r>
            <a:r>
              <a:rPr lang="ko-KR" altLang="en-US" sz="2400" smtClean="0">
                <a:solidFill>
                  <a:schemeClr val="tx1"/>
                </a:solidFill>
              </a:rPr>
              <a:t>모델로부터 받아서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사용자에게 응답하기 위해 </a:t>
            </a:r>
            <a:r>
              <a:rPr lang="ko-KR" altLang="en-US" sz="2400" smtClean="0">
                <a:solidFill>
                  <a:schemeClr val="tx1"/>
                </a:solidFill>
              </a:rPr>
              <a:t>뷰로 </a:t>
            </a:r>
            <a:r>
              <a:rPr lang="ko-KR" altLang="en-US" sz="2400" smtClean="0">
                <a:solidFill>
                  <a:schemeClr val="tx1"/>
                </a:solidFill>
              </a:rPr>
              <a:t>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컨트롤러</a:t>
            </a:r>
            <a:r>
              <a:rPr lang="en-US" altLang="ko-KR" sz="2800" smtClean="0">
                <a:solidFill>
                  <a:schemeClr val="tx1"/>
                </a:solidFill>
              </a:rPr>
              <a:t>(Controller)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ko-KR" altLang="en-US" sz="2800" smtClean="0">
                <a:solidFill>
                  <a:schemeClr val="tx1"/>
                </a:solidFill>
              </a:rPr>
              <a:t>작업 </a:t>
            </a:r>
            <a:r>
              <a:rPr lang="ko-KR" altLang="en-US" sz="2800" smtClean="0">
                <a:solidFill>
                  <a:schemeClr val="tx1"/>
                </a:solidFill>
              </a:rPr>
              <a:t>처리 과정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4" indent="-266700" fontAlgn="base"/>
            <a:r>
              <a:rPr lang="ko-KR" altLang="en-US" sz="2400" smtClean="0">
                <a:solidFill>
                  <a:schemeClr val="tx1"/>
                </a:solidFill>
              </a:rPr>
              <a:t>① 웹 브라우저의 </a:t>
            </a:r>
            <a:r>
              <a:rPr lang="ko-KR" altLang="en-US" sz="2400" smtClean="0">
                <a:solidFill>
                  <a:schemeClr val="tx1"/>
                </a:solidFill>
              </a:rPr>
              <a:t>요청을 </a:t>
            </a:r>
            <a:r>
              <a:rPr lang="ko-KR" altLang="en-US" sz="2400" smtClean="0">
                <a:solidFill>
                  <a:schemeClr val="tx1"/>
                </a:solidFill>
              </a:rPr>
              <a:t>받음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웹브라우저의 요청은 서블릿의 서비스 메소드인 </a:t>
            </a:r>
            <a:r>
              <a:rPr lang="en-US" altLang="ko-KR" sz="2000" smtClean="0">
                <a:solidFill>
                  <a:schemeClr val="tx1"/>
                </a:solidFill>
              </a:rPr>
              <a:t>doGet() </a:t>
            </a:r>
            <a:r>
              <a:rPr lang="ko-KR" altLang="en-US" sz="2000" smtClean="0">
                <a:solidFill>
                  <a:schemeClr val="tx1"/>
                </a:solidFill>
              </a:rPr>
              <a:t>또는 </a:t>
            </a:r>
            <a:r>
              <a:rPr lang="en-US" altLang="ko-KR" sz="2000" smtClean="0">
                <a:solidFill>
                  <a:schemeClr val="tx1"/>
                </a:solidFill>
              </a:rPr>
              <a:t>doPost()</a:t>
            </a:r>
            <a:r>
              <a:rPr lang="ko-KR" altLang="en-US" sz="2000" smtClean="0">
                <a:solidFill>
                  <a:schemeClr val="tx1"/>
                </a:solidFill>
              </a:rPr>
              <a:t>메소드가 </a:t>
            </a:r>
            <a:r>
              <a:rPr lang="ko-KR" altLang="en-US" sz="2000" smtClean="0">
                <a:solidFill>
                  <a:schemeClr val="tx1"/>
                </a:solidFill>
              </a:rPr>
              <a:t>받음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4" indent="-266700" fontAlgn="base"/>
            <a:r>
              <a:rPr lang="ko-KR" altLang="en-US" sz="2400" smtClean="0">
                <a:solidFill>
                  <a:schemeClr val="tx1"/>
                </a:solidFill>
              </a:rPr>
              <a:t>② 웹 브라우저가 요구하는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분석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사용자가 요구한 작업에 맡는 로직이 실행되도록</a:t>
            </a:r>
            <a:r>
              <a:rPr lang="en-US" altLang="ko-KR" sz="2000" smtClean="0">
                <a:solidFill>
                  <a:schemeClr val="tx1"/>
                </a:solidFill>
              </a:rPr>
              <a:t>, </a:t>
            </a:r>
            <a:r>
              <a:rPr lang="ko-KR" altLang="en-US" sz="2000" smtClean="0">
                <a:solidFill>
                  <a:schemeClr val="tx1"/>
                </a:solidFill>
              </a:rPr>
              <a:t>웹브라우저의 요구 </a:t>
            </a:r>
            <a:r>
              <a:rPr lang="ko-KR" altLang="en-US" sz="2000" smtClean="0">
                <a:solidFill>
                  <a:schemeClr val="tx1"/>
                </a:solidFill>
              </a:rPr>
              <a:t>작업을 </a:t>
            </a:r>
            <a:r>
              <a:rPr lang="ko-KR" altLang="en-US" sz="2000" smtClean="0">
                <a:solidFill>
                  <a:schemeClr val="tx1"/>
                </a:solidFill>
              </a:rPr>
              <a:t>분석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4" indent="-266700" fontAlgn="base"/>
            <a:r>
              <a:rPr lang="ko-KR" altLang="en-US" sz="2400" smtClean="0">
                <a:solidFill>
                  <a:schemeClr val="tx1"/>
                </a:solidFill>
              </a:rPr>
              <a:t>③ 모델을 사용해서 요청한 작업을 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요청한 작업에 해당하는 </a:t>
            </a:r>
            <a:r>
              <a:rPr lang="ko-KR" altLang="en-US" sz="2000" smtClean="0">
                <a:solidFill>
                  <a:schemeClr val="tx1"/>
                </a:solidFill>
              </a:rPr>
              <a:t>로직을 </a:t>
            </a:r>
            <a:r>
              <a:rPr lang="ko-KR" altLang="en-US" sz="2000" smtClean="0">
                <a:solidFill>
                  <a:schemeClr val="tx1"/>
                </a:solidFill>
              </a:rPr>
              <a:t>처리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컨트롤러</a:t>
            </a:r>
            <a:r>
              <a:rPr lang="en-US" altLang="ko-KR" sz="2800" smtClean="0">
                <a:solidFill>
                  <a:schemeClr val="tx1"/>
                </a:solidFill>
              </a:rPr>
              <a:t>(Controller)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ko-KR" altLang="en-US" sz="2800" smtClean="0">
                <a:solidFill>
                  <a:schemeClr val="tx1"/>
                </a:solidFill>
              </a:rPr>
              <a:t>작업 </a:t>
            </a:r>
            <a:r>
              <a:rPr lang="ko-KR" altLang="en-US" sz="2800" smtClean="0">
                <a:solidFill>
                  <a:schemeClr val="tx1"/>
                </a:solidFill>
              </a:rPr>
              <a:t>처리 과정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4" indent="-266700" fontAlgn="base"/>
            <a:r>
              <a:rPr lang="ko-KR" altLang="en-US" sz="2400" smtClean="0">
                <a:solidFill>
                  <a:schemeClr val="tx1"/>
                </a:solidFill>
              </a:rPr>
              <a:t>④ </a:t>
            </a:r>
            <a:r>
              <a:rPr lang="ko-KR" altLang="en-US" sz="2400" smtClean="0">
                <a:solidFill>
                  <a:schemeClr val="tx1"/>
                </a:solidFill>
              </a:rPr>
              <a:t>로직 </a:t>
            </a:r>
            <a:r>
              <a:rPr lang="ko-KR" altLang="en-US" sz="2400" smtClean="0">
                <a:solidFill>
                  <a:schemeClr val="tx1"/>
                </a:solidFill>
              </a:rPr>
              <a:t>처리 결과를 </a:t>
            </a:r>
            <a:r>
              <a:rPr lang="en-US" altLang="ko-KR" sz="2400" smtClean="0">
                <a:solidFill>
                  <a:schemeClr val="tx1"/>
                </a:solidFill>
              </a:rPr>
              <a:t>request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ko-KR" altLang="en-US" sz="2400" smtClean="0">
                <a:solidFill>
                  <a:schemeClr val="tx1"/>
                </a:solidFill>
              </a:rPr>
              <a:t>속성에 </a:t>
            </a:r>
            <a:r>
              <a:rPr lang="ko-KR" altLang="en-US" sz="2400" smtClean="0">
                <a:solidFill>
                  <a:schemeClr val="tx1"/>
                </a:solidFill>
              </a:rPr>
              <a:t>저장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request </a:t>
            </a:r>
            <a:r>
              <a:rPr lang="ko-KR" altLang="en-US" sz="2000" smtClean="0">
                <a:solidFill>
                  <a:schemeClr val="tx1"/>
                </a:solidFill>
              </a:rPr>
              <a:t>객체의 </a:t>
            </a:r>
            <a:r>
              <a:rPr lang="ko-KR" altLang="en-US" sz="2000" smtClean="0">
                <a:solidFill>
                  <a:schemeClr val="tx1"/>
                </a:solidFill>
              </a:rPr>
              <a:t>속성에 </a:t>
            </a:r>
            <a:r>
              <a:rPr lang="ko-KR" altLang="en-US" sz="2000" smtClean="0">
                <a:solidFill>
                  <a:schemeClr val="tx1"/>
                </a:solidFill>
              </a:rPr>
              <a:t>처리 결과를 저장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처리 결과는 </a:t>
            </a:r>
            <a:r>
              <a:rPr lang="ko-KR" altLang="en-US" sz="2000" smtClean="0">
                <a:solidFill>
                  <a:schemeClr val="tx1"/>
                </a:solidFill>
              </a:rPr>
              <a:t>같은 </a:t>
            </a:r>
            <a:r>
              <a:rPr lang="en-US" altLang="ko-KR" sz="2000" smtClean="0">
                <a:solidFill>
                  <a:schemeClr val="tx1"/>
                </a:solidFill>
              </a:rPr>
              <a:t>request </a:t>
            </a:r>
            <a:r>
              <a:rPr lang="ko-KR" altLang="en-US" sz="2000" smtClean="0">
                <a:solidFill>
                  <a:schemeClr val="tx1"/>
                </a:solidFill>
              </a:rPr>
              <a:t>객체 </a:t>
            </a:r>
            <a:r>
              <a:rPr lang="ko-KR" altLang="en-US" sz="2000" smtClean="0">
                <a:solidFill>
                  <a:schemeClr val="tx1"/>
                </a:solidFill>
              </a:rPr>
              <a:t>영역에서 </a:t>
            </a:r>
            <a:r>
              <a:rPr lang="ko-KR" altLang="en-US" sz="2000" smtClean="0">
                <a:solidFill>
                  <a:schemeClr val="tx1"/>
                </a:solidFill>
              </a:rPr>
              <a:t>공유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4" indent="-266700" fontAlgn="base"/>
            <a:r>
              <a:rPr lang="ko-KR" altLang="en-US" sz="2400" smtClean="0">
                <a:solidFill>
                  <a:schemeClr val="tx1"/>
                </a:solidFill>
              </a:rPr>
              <a:t>⑤ 적당한 뷰</a:t>
            </a:r>
            <a:r>
              <a:rPr lang="en-US" altLang="ko-KR" sz="2400" smtClean="0">
                <a:solidFill>
                  <a:schemeClr val="tx1"/>
                </a:solidFill>
              </a:rPr>
              <a:t>(JSP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r>
              <a:rPr lang="ko-KR" altLang="en-US" sz="2400" smtClean="0">
                <a:solidFill>
                  <a:schemeClr val="tx1"/>
                </a:solidFill>
              </a:rPr>
              <a:t>를 선택 후 해당 뷰로 포워딩</a:t>
            </a:r>
            <a:r>
              <a:rPr lang="en-US" altLang="ko-KR" sz="2400" smtClean="0">
                <a:solidFill>
                  <a:schemeClr val="tx1"/>
                </a:solidFill>
              </a:rPr>
              <a:t>(forwarding).</a:t>
            </a: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처리 결과를 </a:t>
            </a:r>
            <a:r>
              <a:rPr lang="ko-KR" altLang="en-US" sz="2000" smtClean="0">
                <a:solidFill>
                  <a:schemeClr val="tx1"/>
                </a:solidFill>
              </a:rPr>
              <a:t>저장한 </a:t>
            </a:r>
            <a:r>
              <a:rPr lang="en-US" altLang="ko-KR" sz="2000" smtClean="0">
                <a:solidFill>
                  <a:schemeClr val="tx1"/>
                </a:solidFill>
              </a:rPr>
              <a:t>request</a:t>
            </a:r>
            <a:r>
              <a:rPr lang="ko-KR" altLang="en-US" sz="2000" smtClean="0">
                <a:solidFill>
                  <a:schemeClr val="tx1"/>
                </a:solidFill>
              </a:rPr>
              <a:t>객체를 </a:t>
            </a:r>
            <a:r>
              <a:rPr lang="ko-KR" altLang="en-US" sz="2000" smtClean="0">
                <a:solidFill>
                  <a:schemeClr val="tx1"/>
                </a:solidFill>
              </a:rPr>
              <a:t>뷰로 </a:t>
            </a:r>
            <a:r>
              <a:rPr lang="ko-KR" altLang="en-US" sz="2000" smtClean="0">
                <a:solidFill>
                  <a:schemeClr val="tx1"/>
                </a:solidFill>
              </a:rPr>
              <a:t>전달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뷰</a:t>
            </a:r>
            <a:r>
              <a:rPr lang="en-US" altLang="ko-KR" sz="2800" smtClean="0">
                <a:solidFill>
                  <a:schemeClr val="tx1"/>
                </a:solidFill>
              </a:rPr>
              <a:t>(View) :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요청에 대한 응답 </a:t>
            </a:r>
            <a:r>
              <a:rPr lang="ko-KR" altLang="en-US" sz="2400" smtClean="0">
                <a:solidFill>
                  <a:schemeClr val="tx1"/>
                </a:solidFill>
              </a:rPr>
              <a:t>결과를 </a:t>
            </a:r>
            <a:r>
              <a:rPr lang="ko-KR" altLang="en-US" sz="2400" smtClean="0">
                <a:solidFill>
                  <a:schemeClr val="tx1"/>
                </a:solidFill>
              </a:rPr>
              <a:t>표시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</a:t>
            </a:r>
            <a:r>
              <a:rPr lang="en-US" altLang="ko-KR" sz="2400" smtClean="0">
                <a:solidFill>
                  <a:schemeClr val="tx1"/>
                </a:solidFill>
              </a:rPr>
              <a:t>request</a:t>
            </a:r>
            <a:r>
              <a:rPr lang="ko-KR" altLang="en-US" sz="2400" smtClean="0">
                <a:solidFill>
                  <a:schemeClr val="tx1"/>
                </a:solidFill>
              </a:rPr>
              <a:t>는 컨트롤러</a:t>
            </a:r>
            <a:r>
              <a:rPr lang="en-US" altLang="ko-KR" sz="2400" smtClean="0">
                <a:solidFill>
                  <a:schemeClr val="tx1"/>
                </a:solidFill>
              </a:rPr>
              <a:t>(Controller)</a:t>
            </a:r>
            <a:r>
              <a:rPr lang="ko-KR" altLang="en-US" sz="2400" smtClean="0">
                <a:solidFill>
                  <a:schemeClr val="tx1"/>
                </a:solidFill>
              </a:rPr>
              <a:t>인 서블릿</a:t>
            </a:r>
            <a:r>
              <a:rPr lang="en-US" altLang="ko-KR" sz="2400" smtClean="0">
                <a:solidFill>
                  <a:schemeClr val="tx1"/>
                </a:solidFill>
              </a:rPr>
              <a:t>(Servlet)</a:t>
            </a:r>
            <a:r>
              <a:rPr lang="ko-KR" altLang="en-US" sz="2400" smtClean="0">
                <a:solidFill>
                  <a:schemeClr val="tx1"/>
                </a:solidFill>
              </a:rPr>
              <a:t>과 같은 </a:t>
            </a:r>
            <a:r>
              <a:rPr lang="ko-KR" altLang="en-US" sz="2400" smtClean="0">
                <a:solidFill>
                  <a:schemeClr val="tx1"/>
                </a:solidFill>
              </a:rPr>
              <a:t>객체로 </a:t>
            </a:r>
            <a:r>
              <a:rPr lang="ko-KR" altLang="en-US" sz="2400" smtClean="0">
                <a:solidFill>
                  <a:schemeClr val="tx1"/>
                </a:solidFill>
              </a:rPr>
              <a:t>공유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${</a:t>
            </a:r>
            <a:r>
              <a:rPr lang="en-US" altLang="ko-KR" sz="2000" b="1" smtClean="0">
                <a:solidFill>
                  <a:schemeClr val="tx1"/>
                </a:solidFill>
              </a:rPr>
              <a:t>requestScope.result</a:t>
            </a:r>
            <a:r>
              <a:rPr lang="en-US" altLang="ko-KR" sz="2000" smtClean="0">
                <a:solidFill>
                  <a:schemeClr val="tx1"/>
                </a:solidFill>
              </a:rPr>
              <a:t>} </a:t>
            </a:r>
            <a:r>
              <a:rPr lang="ko-KR" altLang="en-US" sz="2000" smtClean="0">
                <a:solidFill>
                  <a:schemeClr val="tx1"/>
                </a:solidFill>
              </a:rPr>
              <a:t>또는 </a:t>
            </a:r>
            <a:r>
              <a:rPr lang="en-US" altLang="ko-KR" sz="2000" smtClean="0">
                <a:solidFill>
                  <a:schemeClr val="tx1"/>
                </a:solidFill>
              </a:rPr>
              <a:t>request.getAttribute("result")</a:t>
            </a:r>
            <a:r>
              <a:rPr lang="ko-KR" altLang="en-US" sz="2000" smtClean="0">
                <a:solidFill>
                  <a:schemeClr val="tx1"/>
                </a:solidFill>
              </a:rPr>
              <a:t>와 같이 사용해서 결과를 화면에 표시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모델</a:t>
            </a:r>
            <a:r>
              <a:rPr lang="en-US" altLang="ko-KR" sz="2800" smtClean="0">
                <a:solidFill>
                  <a:schemeClr val="tx1"/>
                </a:solidFill>
              </a:rPr>
              <a:t>(Model)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자바빈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컨트롤러</a:t>
            </a:r>
            <a:r>
              <a:rPr lang="en-US" altLang="ko-KR" sz="2400" smtClean="0">
                <a:solidFill>
                  <a:schemeClr val="tx1"/>
                </a:solidFill>
              </a:rPr>
              <a:t>(Controller)</a:t>
            </a:r>
            <a:r>
              <a:rPr lang="ko-KR" altLang="en-US" sz="2400" smtClean="0">
                <a:solidFill>
                  <a:schemeClr val="tx1"/>
                </a:solidFill>
              </a:rPr>
              <a:t>가 넘겨준 </a:t>
            </a:r>
            <a:r>
              <a:rPr lang="ko-KR" altLang="en-US" sz="2400" smtClean="0">
                <a:solidFill>
                  <a:schemeClr val="tx1"/>
                </a:solidFill>
              </a:rPr>
              <a:t>로직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모델</a:t>
            </a:r>
            <a:r>
              <a:rPr lang="en-US" altLang="ko-KR" sz="2400" smtClean="0">
                <a:solidFill>
                  <a:schemeClr val="tx1"/>
                </a:solidFill>
              </a:rPr>
              <a:t>(Model)</a:t>
            </a:r>
            <a:r>
              <a:rPr lang="ko-KR" altLang="en-US" sz="2400" smtClean="0">
                <a:solidFill>
                  <a:schemeClr val="tx1"/>
                </a:solidFill>
              </a:rPr>
              <a:t>의 작업 처리과정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34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① 컨트롤러</a:t>
            </a:r>
            <a:r>
              <a:rPr lang="en-US" altLang="ko-KR" sz="2000" smtClean="0">
                <a:solidFill>
                  <a:schemeClr val="tx1"/>
                </a:solidFill>
              </a:rPr>
              <a:t>(Controller)</a:t>
            </a:r>
            <a:r>
              <a:rPr lang="ko-KR" altLang="en-US" sz="2000" smtClean="0">
                <a:solidFill>
                  <a:schemeClr val="tx1"/>
                </a:solidFill>
              </a:rPr>
              <a:t>의 </a:t>
            </a:r>
            <a:r>
              <a:rPr lang="ko-KR" altLang="en-US" sz="2000" smtClean="0">
                <a:solidFill>
                  <a:schemeClr val="tx1"/>
                </a:solidFill>
              </a:rPr>
              <a:t>요청을 </a:t>
            </a:r>
            <a:r>
              <a:rPr lang="ko-KR" altLang="en-US" sz="2000" smtClean="0">
                <a:solidFill>
                  <a:schemeClr val="tx1"/>
                </a:solidFill>
              </a:rPr>
              <a:t>받음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34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② 모델에서 </a:t>
            </a:r>
            <a:r>
              <a:rPr lang="ko-KR" altLang="en-US" sz="2000" smtClean="0">
                <a:solidFill>
                  <a:schemeClr val="tx1"/>
                </a:solidFill>
              </a:rPr>
              <a:t>로직을 </a:t>
            </a:r>
            <a:r>
              <a:rPr lang="ko-KR" altLang="en-US" sz="2000" smtClean="0">
                <a:solidFill>
                  <a:schemeClr val="tx1"/>
                </a:solidFill>
              </a:rPr>
              <a:t>처리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34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③ 처리한 로직의 결과를 컨트롤러</a:t>
            </a:r>
            <a:r>
              <a:rPr lang="en-US" altLang="ko-KR" sz="2000" smtClean="0">
                <a:solidFill>
                  <a:schemeClr val="tx1"/>
                </a:solidFill>
              </a:rPr>
              <a:t>(Controller)</a:t>
            </a:r>
            <a:r>
              <a:rPr lang="ko-KR" altLang="en-US" sz="2000" smtClean="0">
                <a:solidFill>
                  <a:schemeClr val="tx1"/>
                </a:solidFill>
              </a:rPr>
              <a:t>로 </a:t>
            </a:r>
            <a:r>
              <a:rPr lang="ko-KR" altLang="en-US" sz="2000" smtClean="0">
                <a:solidFill>
                  <a:schemeClr val="tx1"/>
                </a:solidFill>
              </a:rPr>
              <a:t>반환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1076325" lvl="5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컨트롤러인 서블릿에 사용자의 요청을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명령어로 전달 </a:t>
            </a:r>
            <a:r>
              <a:rPr lang="en-US" altLang="ko-KR" sz="4000" smtClean="0"/>
              <a:t>- </a:t>
            </a:r>
            <a:r>
              <a:rPr lang="ko-KR" altLang="en-US" sz="4000" smtClean="0"/>
              <a:t>커맨트 패턴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9632" y="785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사용자가 </a:t>
            </a:r>
            <a:r>
              <a:rPr lang="ko-KR" altLang="en-US" sz="3200" smtClean="0">
                <a:solidFill>
                  <a:schemeClr val="tx1"/>
                </a:solidFill>
              </a:rPr>
              <a:t>어떤 요청을 했는지 판단하기 위한 가장 일반적인 방법이 명령어로서 사용자의 </a:t>
            </a:r>
            <a:r>
              <a:rPr lang="ko-KR" altLang="en-US" sz="3200" smtClean="0">
                <a:solidFill>
                  <a:schemeClr val="tx1"/>
                </a:solidFill>
              </a:rPr>
              <a:t>요청을 </a:t>
            </a:r>
            <a:r>
              <a:rPr lang="ko-KR" altLang="en-US" sz="3200" smtClean="0">
                <a:solidFill>
                  <a:schemeClr val="tx1"/>
                </a:solidFill>
              </a:rPr>
              <a:t>전달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명령어와 로직을 </a:t>
            </a:r>
            <a:r>
              <a:rPr lang="ko-KR" altLang="en-US" sz="3200" smtClean="0">
                <a:solidFill>
                  <a:schemeClr val="tx1"/>
                </a:solidFill>
              </a:rPr>
              <a:t>연결하는 </a:t>
            </a:r>
            <a:r>
              <a:rPr lang="en-US" altLang="ko-KR" sz="3200" smtClean="0">
                <a:solidFill>
                  <a:schemeClr val="tx1"/>
                </a:solidFill>
              </a:rPr>
              <a:t>properties </a:t>
            </a:r>
            <a:r>
              <a:rPr lang="ko-KR" altLang="en-US" sz="3200" smtClean="0">
                <a:solidFill>
                  <a:schemeClr val="tx1"/>
                </a:solidFill>
              </a:rPr>
              <a:t>매핑파일이 필요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컨트롤러인 서블릿에 사용자의 요청을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명령어로 전달 </a:t>
            </a:r>
            <a:r>
              <a:rPr lang="en-US" altLang="ko-KR" sz="4000" smtClean="0"/>
              <a:t>- </a:t>
            </a:r>
            <a:r>
              <a:rPr lang="ko-KR" altLang="en-US" sz="4000" smtClean="0"/>
              <a:t>커맨트 패턴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9632" y="785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컨트롤러인 </a:t>
            </a:r>
            <a:r>
              <a:rPr lang="ko-KR" altLang="en-US" sz="3200" smtClean="0">
                <a:solidFill>
                  <a:schemeClr val="tx1"/>
                </a:solidFill>
              </a:rPr>
              <a:t>서블릿에 요청 파라미터를 정보를 </a:t>
            </a:r>
            <a:r>
              <a:rPr lang="ko-KR" altLang="en-US" sz="3200" smtClean="0">
                <a:solidFill>
                  <a:schemeClr val="tx1"/>
                </a:solidFill>
              </a:rPr>
              <a:t>덧붙여서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</a:t>
            </a:r>
            <a:r>
              <a:rPr lang="en-US" altLang="ko-KR" sz="2800" smtClean="0">
                <a:solidFill>
                  <a:schemeClr val="tx1"/>
                </a:solidFill>
              </a:rPr>
              <a:t>://</a:t>
            </a:r>
            <a:r>
              <a:rPr lang="en-US" altLang="ko-KR" sz="2800" smtClean="0">
                <a:solidFill>
                  <a:schemeClr val="tx1"/>
                </a:solidFill>
              </a:rPr>
              <a:t>localhost:8080/studyjsp/MessageContoller?</a:t>
            </a:r>
            <a:r>
              <a:rPr lang="en-US" altLang="ko-KR" sz="2800" b="1" smtClean="0">
                <a:solidFill>
                  <a:schemeClr val="tx1"/>
                </a:solidFill>
              </a:rPr>
              <a:t>message=aaa</a:t>
            </a:r>
          </a:p>
          <a:p>
            <a:pPr marL="542925" lvl="2" indent="-276225" fontAlgn="base"/>
            <a:endParaRPr lang="en-US" altLang="ko-KR" sz="1000" b="1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간편하긴 하나 명령어가 파라미터로 전달되게 되면 정보가 웹 브라우저를 통해 노출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680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요청 파라미터로 명령어를 전달하는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컨트롤러인 서블릿에 사용자의 요청을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명령어로 전달 </a:t>
            </a:r>
            <a:r>
              <a:rPr lang="en-US" altLang="ko-KR" sz="4000" smtClean="0"/>
              <a:t>- </a:t>
            </a:r>
            <a:r>
              <a:rPr lang="ko-KR" altLang="en-US" sz="4000" smtClean="0"/>
              <a:t>커맨트 패턴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9632" y="785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680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요청 파라미터로 명령어를 전달하는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107" y="2720693"/>
            <a:ext cx="7920000" cy="330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514703" y="6197242"/>
            <a:ext cx="6109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요청 파라미터로 명령어를 전달하는 예제의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컨트롤러인 서블릿에 사용자의 요청을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명령어로 전달 </a:t>
            </a:r>
            <a:r>
              <a:rPr lang="en-US" altLang="ko-KR" sz="4000" smtClean="0"/>
              <a:t>- </a:t>
            </a:r>
            <a:r>
              <a:rPr lang="ko-KR" altLang="en-US" sz="4000" smtClean="0"/>
              <a:t>커맨트 패턴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9632" y="785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680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요청 파라미터로 명령어를 전달하는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8969" y="5877272"/>
            <a:ext cx="8247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</a:t>
            </a:r>
            <a:r>
              <a:rPr lang="ko-KR" altLang="en-US" sz="2000" smtClean="0"/>
              <a:t>슈퍼 </a:t>
            </a:r>
            <a:r>
              <a:rPr lang="ko-KR" altLang="en-US" sz="2000" smtClean="0"/>
              <a:t>인터페이스인 </a:t>
            </a:r>
            <a:r>
              <a:rPr lang="en-US" altLang="ko-KR" sz="2000" smtClean="0"/>
              <a:t>Command Process</a:t>
            </a:r>
            <a:r>
              <a:rPr lang="ko-KR" altLang="en-US" sz="2000" smtClean="0"/>
              <a:t>와 명령어 </a:t>
            </a:r>
            <a:r>
              <a:rPr lang="ko-KR" altLang="en-US" sz="2000" smtClean="0"/>
              <a:t>처리 </a:t>
            </a:r>
            <a:r>
              <a:rPr lang="ko-KR" altLang="en-US" sz="2000" smtClean="0"/>
              <a:t>클래스인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    MessageProcess </a:t>
            </a:r>
            <a:r>
              <a:rPr lang="ko-KR" altLang="en-US" sz="2000" smtClean="0"/>
              <a:t>간의 관계</a:t>
            </a:r>
            <a:endParaRPr lang="ko-KR" altLang="en-US" sz="2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9425" y="2420888"/>
            <a:ext cx="31051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컨트롤러인 서블릿에 사용자의 요청을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명령어로 전달 </a:t>
            </a:r>
            <a:r>
              <a:rPr lang="en-US" altLang="ko-KR" sz="4000" smtClean="0"/>
              <a:t>- </a:t>
            </a:r>
            <a:r>
              <a:rPr lang="ko-KR" altLang="en-US" sz="4000" smtClean="0"/>
              <a:t>커맨트 패턴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9632" y="785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사용자가 </a:t>
            </a:r>
            <a:r>
              <a:rPr lang="ko-KR" altLang="en-US" sz="3200" smtClean="0">
                <a:solidFill>
                  <a:schemeClr val="tx1"/>
                </a:solidFill>
              </a:rPr>
              <a:t>요청한 </a:t>
            </a:r>
            <a:r>
              <a:rPr lang="en-US" altLang="ko-KR" sz="3200" smtClean="0">
                <a:solidFill>
                  <a:schemeClr val="tx1"/>
                </a:solidFill>
              </a:rPr>
              <a:t>URI </a:t>
            </a:r>
            <a:r>
              <a:rPr lang="ko-KR" altLang="en-US" sz="3200" smtClean="0">
                <a:solidFill>
                  <a:schemeClr val="tx1"/>
                </a:solidFill>
              </a:rPr>
              <a:t>자체를 </a:t>
            </a:r>
            <a:r>
              <a:rPr lang="ko-KR" altLang="en-US" sz="3200" smtClean="0">
                <a:solidFill>
                  <a:schemeClr val="tx1"/>
                </a:solidFill>
              </a:rPr>
              <a:t>명령어로 사용하는 방법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http://127.0.0.1:8080/studyjsp/ch17/test.do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요청되는 </a:t>
            </a: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  <a:r>
              <a:rPr lang="ko-KR" altLang="en-US" sz="3200" smtClean="0">
                <a:solidFill>
                  <a:schemeClr val="tx1"/>
                </a:solidFill>
              </a:rPr>
              <a:t>가 실제 페이지가 아니고 명령어이므로 악의적인 명령어로부터 사이트가 보호되며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요청되는 </a:t>
            </a:r>
            <a:r>
              <a:rPr lang="en-US" altLang="ko-KR" sz="3200" smtClean="0">
                <a:solidFill>
                  <a:schemeClr val="tx1"/>
                </a:solidFill>
              </a:rPr>
              <a:t>URL</a:t>
            </a:r>
            <a:r>
              <a:rPr lang="ko-KR" altLang="en-US" sz="3200" smtClean="0">
                <a:solidFill>
                  <a:schemeClr val="tx1"/>
                </a:solidFill>
              </a:rPr>
              <a:t>이 좀 더 자연스러워 진다는 장점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40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요청 </a:t>
            </a:r>
            <a:r>
              <a:rPr lang="en-US" altLang="ko-KR" sz="3600" b="1" spc="-100" smtClean="0">
                <a:solidFill>
                  <a:srgbClr val="C00000"/>
                </a:solidFill>
              </a:rPr>
              <a:t>URI 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자체를 명령어로 사용하는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827959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패턴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 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MVC </a:t>
            </a:r>
            <a:r>
              <a:rPr kumimoji="0" lang="ko-KR" altLang="en-US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패턴</a:t>
            </a:r>
            <a:r>
              <a:rPr kumimoji="0" lang="en-US" altLang="ko-KR" sz="2800" b="1" spc="-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(Model-View-Controller pattern)</a:t>
            </a:r>
            <a:endParaRPr kumimoji="0" lang="ko-KR" altLang="en-US" sz="2800" b="1" spc="-5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모델 </a:t>
            </a:r>
            <a:r>
              <a:rPr kumimoji="0" lang="en-US" altLang="ko-KR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1 vs. </a:t>
            </a:r>
            <a:r>
              <a:rPr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모델</a:t>
            </a:r>
            <a:r>
              <a:rPr lang="en-US" altLang="ko-KR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2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UML(Unified Modeling Language</a:t>
            </a:r>
            <a:r>
              <a:rPr lang="en-US" altLang="ko-KR" sz="3600" smtClean="0">
                <a:solidFill>
                  <a:schemeClr val="tx1"/>
                </a:solidFill>
              </a:rPr>
              <a:t>) </a:t>
            </a:r>
            <a:r>
              <a:rPr lang="ko-KR" altLang="en-US" sz="3600" smtClean="0">
                <a:solidFill>
                  <a:schemeClr val="tx1"/>
                </a:solidFill>
              </a:rPr>
              <a:t>다이어그램 중 </a:t>
            </a:r>
            <a:r>
              <a:rPr lang="ko-KR" altLang="en-US" sz="3600" smtClean="0">
                <a:solidFill>
                  <a:schemeClr val="tx1"/>
                </a:solidFill>
              </a:rPr>
              <a:t>하나인 클래스 다이어그램</a:t>
            </a:r>
            <a:r>
              <a:rPr lang="en-US" altLang="ko-KR" sz="3600" smtClean="0">
                <a:solidFill>
                  <a:schemeClr val="tx1"/>
                </a:solidFill>
              </a:rPr>
              <a:t>(class diagram)</a:t>
            </a:r>
            <a:r>
              <a:rPr lang="ko-KR" altLang="en-US" sz="3600" smtClean="0">
                <a:solidFill>
                  <a:schemeClr val="tx1"/>
                </a:solidFill>
              </a:rPr>
              <a:t>을 사용해서 클래스의 </a:t>
            </a:r>
            <a:r>
              <a:rPr lang="ko-KR" altLang="en-US" sz="3600" smtClean="0">
                <a:solidFill>
                  <a:schemeClr val="tx1"/>
                </a:solidFill>
              </a:rPr>
              <a:t>구조를 </a:t>
            </a:r>
            <a:r>
              <a:rPr lang="ko-KR" altLang="en-US" sz="3600" smtClean="0">
                <a:solidFill>
                  <a:schemeClr val="tx1"/>
                </a:solidFill>
              </a:rPr>
              <a:t>표시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클래스 다이어그램에는 하나의 클래스의 구조를 표현하는 것과 클래스간의 관계를 표현하는 것이 있음</a:t>
            </a:r>
            <a:endParaRPr lang="en-US" altLang="ko-KR" sz="36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다이어그램에 클래스와 클래스의 </a:t>
            </a:r>
            <a:r>
              <a:rPr lang="ko-KR" altLang="en-US" sz="3200" smtClean="0">
                <a:solidFill>
                  <a:schemeClr val="tx1"/>
                </a:solidFill>
              </a:rPr>
              <a:t>멤버인 </a:t>
            </a:r>
            <a:r>
              <a:rPr lang="ko-KR" altLang="en-US" sz="3200" smtClean="0">
                <a:solidFill>
                  <a:schemeClr val="tx1"/>
                </a:solidFill>
              </a:rPr>
              <a:t>멤버 필드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메소드를 기술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클래스 </a:t>
            </a:r>
            <a:r>
              <a:rPr lang="ko-KR" altLang="en-US" sz="3200" smtClean="0">
                <a:solidFill>
                  <a:schemeClr val="tx1"/>
                </a:solidFill>
              </a:rPr>
              <a:t>다이어그램은 </a:t>
            </a:r>
            <a:r>
              <a:rPr lang="ko-KR" altLang="en-US" sz="3200" smtClean="0">
                <a:solidFill>
                  <a:schemeClr val="tx1"/>
                </a:solidFill>
              </a:rPr>
              <a:t>사각형 안에 </a:t>
            </a:r>
            <a:r>
              <a:rPr lang="ko-KR" altLang="en-US" sz="3200" smtClean="0">
                <a:solidFill>
                  <a:schemeClr val="tx1"/>
                </a:solidFill>
              </a:rPr>
              <a:t>클래스 영역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멤버 필드 </a:t>
            </a:r>
            <a:r>
              <a:rPr lang="ko-KR" altLang="en-US" sz="3200" smtClean="0">
                <a:solidFill>
                  <a:schemeClr val="tx1"/>
                </a:solidFill>
              </a:rPr>
              <a:t>영역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메소드 영역이 각각 나뉘어짐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멤버 필드나 </a:t>
            </a:r>
            <a:r>
              <a:rPr lang="ko-KR" altLang="en-US" sz="3200" smtClean="0">
                <a:solidFill>
                  <a:schemeClr val="tx1"/>
                </a:solidFill>
              </a:rPr>
              <a:t>메소드의 </a:t>
            </a:r>
            <a:r>
              <a:rPr lang="ko-KR" altLang="en-US" sz="3200" smtClean="0">
                <a:solidFill>
                  <a:schemeClr val="tx1"/>
                </a:solidFill>
              </a:rPr>
              <a:t>접근 제어자를 </a:t>
            </a:r>
            <a:r>
              <a:rPr lang="ko-KR" altLang="en-US" sz="3200" smtClean="0">
                <a:solidFill>
                  <a:schemeClr val="tx1"/>
                </a:solidFill>
              </a:rPr>
              <a:t>기호로 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「</a:t>
            </a:r>
            <a:r>
              <a:rPr lang="en-US" altLang="ko-KR" sz="2800" smtClean="0">
                <a:solidFill>
                  <a:schemeClr val="tx1"/>
                </a:solidFill>
              </a:rPr>
              <a:t>+</a:t>
            </a:r>
            <a:r>
              <a:rPr lang="ko-KR" altLang="en-US" sz="2800" smtClean="0">
                <a:solidFill>
                  <a:schemeClr val="tx1"/>
                </a:solidFill>
              </a:rPr>
              <a:t>」는 </a:t>
            </a:r>
            <a:r>
              <a:rPr lang="en-US" altLang="ko-KR" sz="2800" smtClean="0">
                <a:solidFill>
                  <a:schemeClr val="tx1"/>
                </a:solidFill>
              </a:rPr>
              <a:t>public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「</a:t>
            </a:r>
            <a:r>
              <a:rPr lang="en-US" altLang="ko-KR" sz="2800" smtClean="0">
                <a:solidFill>
                  <a:schemeClr val="tx1"/>
                </a:solidFill>
              </a:rPr>
              <a:t>-</a:t>
            </a:r>
            <a:r>
              <a:rPr lang="ko-KR" altLang="en-US" sz="2800" smtClean="0">
                <a:solidFill>
                  <a:schemeClr val="tx1"/>
                </a:solidFill>
              </a:rPr>
              <a:t>」는 </a:t>
            </a:r>
            <a:r>
              <a:rPr lang="en-US" altLang="ko-KR" sz="2800" smtClean="0">
                <a:solidFill>
                  <a:schemeClr val="tx1"/>
                </a:solidFill>
              </a:rPr>
              <a:t>private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「</a:t>
            </a:r>
            <a:r>
              <a:rPr lang="en-US" altLang="ko-KR" sz="2800" smtClean="0">
                <a:solidFill>
                  <a:schemeClr val="tx1"/>
                </a:solidFill>
              </a:rPr>
              <a:t>#</a:t>
            </a:r>
            <a:r>
              <a:rPr lang="ko-KR" altLang="en-US" sz="2800" smtClean="0">
                <a:solidFill>
                  <a:schemeClr val="tx1"/>
                </a:solidFill>
              </a:rPr>
              <a:t>」은 </a:t>
            </a:r>
            <a:r>
              <a:rPr lang="en-US" altLang="ko-KR" sz="2800" smtClean="0">
                <a:solidFill>
                  <a:schemeClr val="tx1"/>
                </a:solidFill>
              </a:rPr>
              <a:t>protected</a:t>
            </a:r>
            <a:r>
              <a:rPr lang="ko-KR" altLang="en-US" sz="2800" spc="-50" smtClean="0">
                <a:solidFill>
                  <a:schemeClr val="tx1"/>
                </a:solidFill>
              </a:rPr>
              <a:t>이고</a:t>
            </a:r>
            <a:r>
              <a:rPr lang="en-US" altLang="ko-KR" sz="2800" spc="-50" smtClean="0">
                <a:solidFill>
                  <a:schemeClr val="tx1"/>
                </a:solidFill>
              </a:rPr>
              <a:t>, </a:t>
            </a:r>
            <a:r>
              <a:rPr lang="ko-KR" altLang="en-US" sz="2800" spc="-50" smtClean="0">
                <a:solidFill>
                  <a:schemeClr val="tx1"/>
                </a:solidFill>
              </a:rPr>
              <a:t>아무 표시도 없는 것은 </a:t>
            </a:r>
            <a:r>
              <a:rPr lang="en-US" altLang="ko-KR" sz="2800" spc="-50" smtClean="0">
                <a:solidFill>
                  <a:schemeClr val="tx1"/>
                </a:solidFill>
              </a:rPr>
              <a:t>default </a:t>
            </a:r>
            <a:r>
              <a:rPr lang="ko-KR" altLang="en-US" sz="2800" spc="-50" smtClean="0">
                <a:solidFill>
                  <a:schemeClr val="tx1"/>
                </a:solidFill>
              </a:rPr>
              <a:t>접근 제어자</a:t>
            </a:r>
            <a:endParaRPr lang="ko-KR" altLang="en-US" sz="2800" spc="-5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하나의 클래스의 구조를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</a:pPr>
            <a:endParaRPr lang="ko-KR" altLang="en-US" sz="2800" spc="-5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하나의 클래스의 구조를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780928"/>
            <a:ext cx="7920000" cy="141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</a:pPr>
            <a:endParaRPr lang="ko-KR" altLang="en-US" sz="2800" spc="-5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하나의 클래스의 구조를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915" y="2901473"/>
            <a:ext cx="7920000" cy="297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추상 클래스</a:t>
            </a:r>
            <a:r>
              <a:rPr lang="en-US" altLang="ko-KR" sz="3200" smtClean="0">
                <a:solidFill>
                  <a:schemeClr val="tx1"/>
                </a:solidFill>
              </a:rPr>
              <a:t>(abstract class)</a:t>
            </a:r>
            <a:r>
              <a:rPr lang="ko-KR" altLang="en-US" sz="3200" smtClean="0">
                <a:solidFill>
                  <a:schemeClr val="tx1"/>
                </a:solidFill>
              </a:rPr>
              <a:t>나 추상 메소드</a:t>
            </a:r>
            <a:r>
              <a:rPr lang="en-US" altLang="ko-KR" sz="3200" smtClean="0">
                <a:solidFill>
                  <a:schemeClr val="tx1"/>
                </a:solidFill>
              </a:rPr>
              <a:t>(abstract method)</a:t>
            </a:r>
            <a:r>
              <a:rPr lang="ko-KR" altLang="en-US" sz="3200" smtClean="0">
                <a:solidFill>
                  <a:schemeClr val="tx1"/>
                </a:solidFill>
              </a:rPr>
              <a:t>와 </a:t>
            </a:r>
            <a:r>
              <a:rPr lang="ko-KR" altLang="en-US" sz="3200" smtClean="0">
                <a:solidFill>
                  <a:schemeClr val="tx1"/>
                </a:solidFill>
              </a:rPr>
              <a:t>같이 </a:t>
            </a:r>
            <a:r>
              <a:rPr lang="en-US" altLang="ko-KR" sz="3200" smtClean="0">
                <a:solidFill>
                  <a:schemeClr val="tx1"/>
                </a:solidFill>
              </a:rPr>
              <a:t>abstract </a:t>
            </a:r>
            <a:r>
              <a:rPr lang="ko-KR" altLang="en-US" sz="3200" smtClean="0">
                <a:solidFill>
                  <a:schemeClr val="tx1"/>
                </a:solidFill>
              </a:rPr>
              <a:t>키워드를 </a:t>
            </a:r>
            <a:r>
              <a:rPr lang="ko-KR" altLang="en-US" sz="3200" smtClean="0">
                <a:solidFill>
                  <a:schemeClr val="tx1"/>
                </a:solidFill>
              </a:rPr>
              <a:t>사용한 경우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기울임꼴</a:t>
            </a:r>
            <a:r>
              <a:rPr lang="en-US" altLang="ko-KR" sz="3200" smtClean="0">
                <a:solidFill>
                  <a:schemeClr val="tx1"/>
                </a:solidFill>
              </a:rPr>
              <a:t>(italic : </a:t>
            </a:r>
            <a:r>
              <a:rPr lang="ko-KR" altLang="en-US" sz="3200" smtClean="0">
                <a:solidFill>
                  <a:schemeClr val="tx1"/>
                </a:solidFill>
              </a:rPr>
              <a:t>이탤릭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로 </a:t>
            </a:r>
            <a:r>
              <a:rPr lang="ko-KR" altLang="en-US" sz="3200" smtClean="0">
                <a:solidFill>
                  <a:schemeClr val="tx1"/>
                </a:solidFill>
              </a:rPr>
              <a:t>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static </a:t>
            </a:r>
            <a:r>
              <a:rPr lang="ko-KR" altLang="en-US" sz="3200" smtClean="0">
                <a:solidFill>
                  <a:schemeClr val="tx1"/>
                </a:solidFill>
              </a:rPr>
              <a:t>키워드를 사용한 메소드나 멤버 필드에는 밑줄</a:t>
            </a:r>
            <a:r>
              <a:rPr lang="en-US" altLang="ko-KR" sz="3200" smtClean="0">
                <a:solidFill>
                  <a:schemeClr val="tx1"/>
                </a:solidFill>
              </a:rPr>
              <a:t>(underline : </a:t>
            </a:r>
            <a:r>
              <a:rPr lang="ko-KR" altLang="en-US" sz="3200" smtClean="0">
                <a:solidFill>
                  <a:schemeClr val="tx1"/>
                </a:solidFill>
              </a:rPr>
              <a:t>언더라인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을 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하나의 클래스의 구조를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상속</a:t>
            </a:r>
            <a:r>
              <a:rPr lang="en-US" altLang="ko-KR" sz="3200" smtClean="0">
                <a:solidFill>
                  <a:schemeClr val="tx1"/>
                </a:solidFill>
              </a:rPr>
              <a:t>(extends): </a:t>
            </a:r>
            <a:r>
              <a:rPr lang="ko-KR" altLang="en-US" sz="3200" smtClean="0">
                <a:solidFill>
                  <a:schemeClr val="tx1"/>
                </a:solidFill>
              </a:rPr>
              <a:t>상속의 표시는 음영이 </a:t>
            </a:r>
            <a:r>
              <a:rPr lang="ko-KR" altLang="en-US" sz="3200" smtClean="0">
                <a:solidFill>
                  <a:schemeClr val="tx1"/>
                </a:solidFill>
              </a:rPr>
              <a:t>없는 </a:t>
            </a:r>
            <a:r>
              <a:rPr lang="ko-KR" altLang="en-US" sz="3200" smtClean="0">
                <a:solidFill>
                  <a:schemeClr val="tx1"/>
                </a:solidFill>
              </a:rPr>
              <a:t>직선 화살표로 </a:t>
            </a:r>
            <a:r>
              <a:rPr lang="ko-KR" altLang="en-US" sz="3200" smtClean="0">
                <a:solidFill>
                  <a:schemeClr val="tx1"/>
                </a:solidFill>
              </a:rPr>
              <a:t>나타내며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화살촉이 있는 부분이 상속을 해주는 클래스이고 반대편이 상속을 </a:t>
            </a:r>
            <a:r>
              <a:rPr lang="ko-KR" altLang="en-US" sz="3200" smtClean="0">
                <a:solidFill>
                  <a:schemeClr val="tx1"/>
                </a:solidFill>
              </a:rPr>
              <a:t>받는 </a:t>
            </a:r>
            <a:r>
              <a:rPr lang="ko-KR" altLang="en-US" sz="3200" smtClean="0">
                <a:solidFill>
                  <a:schemeClr val="tx1"/>
                </a:solidFill>
              </a:rPr>
              <a:t>클래스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클래스간의 관계를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8188" y="4033639"/>
            <a:ext cx="5040000" cy="25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임플리먼츠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en-US" altLang="ko-KR" sz="3200" smtClean="0">
                <a:solidFill>
                  <a:schemeClr val="tx1"/>
                </a:solidFill>
              </a:rPr>
              <a:t>implements</a:t>
            </a:r>
            <a:r>
              <a:rPr lang="en-US" altLang="ko-KR" sz="3200" smtClean="0">
                <a:solidFill>
                  <a:schemeClr val="tx1"/>
                </a:solidFill>
              </a:rPr>
              <a:t>) : </a:t>
            </a:r>
            <a:r>
              <a:rPr lang="en-US" altLang="ko-KR" sz="3200" smtClean="0">
                <a:solidFill>
                  <a:schemeClr val="tx1"/>
                </a:solidFill>
              </a:rPr>
              <a:t>implements </a:t>
            </a:r>
            <a:r>
              <a:rPr lang="ko-KR" altLang="en-US" sz="3200" smtClean="0">
                <a:solidFill>
                  <a:schemeClr val="tx1"/>
                </a:solidFill>
              </a:rPr>
              <a:t>표시는 음영이 없는 점선 화살표로 나타낸다</a:t>
            </a:r>
            <a:r>
              <a:rPr lang="en-US" altLang="ko-KR" sz="3200" smtClean="0">
                <a:solidFill>
                  <a:schemeClr val="tx1"/>
                </a:solidFill>
              </a:rPr>
              <a:t>. </a:t>
            </a:r>
            <a:r>
              <a:rPr lang="ko-KR" altLang="en-US" sz="3200" smtClean="0">
                <a:solidFill>
                  <a:schemeClr val="tx1"/>
                </a:solidFill>
              </a:rPr>
              <a:t>인터페이스는 </a:t>
            </a:r>
            <a:r>
              <a:rPr lang="en-US" altLang="ko-KR" sz="3200" smtClean="0">
                <a:solidFill>
                  <a:schemeClr val="tx1"/>
                </a:solidFill>
              </a:rPr>
              <a:t>&lt;&lt;interface&gt;&gt;</a:t>
            </a:r>
            <a:r>
              <a:rPr lang="ko-KR" altLang="en-US" sz="3200" smtClean="0">
                <a:solidFill>
                  <a:schemeClr val="tx1"/>
                </a:solidFill>
              </a:rPr>
              <a:t>를 기입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클래스간의 관계를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035" y="4005064"/>
            <a:ext cx="7920000" cy="24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객체들 </a:t>
            </a:r>
            <a:r>
              <a:rPr lang="ko-KR" altLang="en-US" sz="3200" smtClean="0">
                <a:solidFill>
                  <a:schemeClr val="tx1"/>
                </a:solidFill>
              </a:rPr>
              <a:t>간의 </a:t>
            </a:r>
            <a:r>
              <a:rPr lang="ko-KR" altLang="en-US" sz="3200" smtClean="0">
                <a:solidFill>
                  <a:schemeClr val="tx1"/>
                </a:solidFill>
              </a:rPr>
              <a:t>포함 관계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하나의 객체를 생성할 때 다른 객체를 </a:t>
            </a:r>
            <a:r>
              <a:rPr lang="ko-KR" altLang="en-US" sz="3200" smtClean="0">
                <a:solidFill>
                  <a:schemeClr val="tx1"/>
                </a:solidFill>
              </a:rPr>
              <a:t>같이 </a:t>
            </a:r>
            <a:r>
              <a:rPr lang="ko-KR" altLang="en-US" sz="3200" smtClean="0">
                <a:solidFill>
                  <a:schemeClr val="tx1"/>
                </a:solidFill>
              </a:rPr>
              <a:t>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단일 </a:t>
            </a:r>
            <a:r>
              <a:rPr lang="ko-KR" altLang="en-US" sz="2800" smtClean="0">
                <a:solidFill>
                  <a:schemeClr val="tx1"/>
                </a:solidFill>
              </a:rPr>
              <a:t>객체 생성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클래스간의 관계를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915" y="3817629"/>
            <a:ext cx="7920000" cy="256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객체들 </a:t>
            </a:r>
            <a:r>
              <a:rPr lang="ko-KR" altLang="en-US" sz="3200" smtClean="0">
                <a:solidFill>
                  <a:schemeClr val="tx1"/>
                </a:solidFill>
              </a:rPr>
              <a:t>간의 </a:t>
            </a:r>
            <a:r>
              <a:rPr lang="ko-KR" altLang="en-US" sz="3200" smtClean="0">
                <a:solidFill>
                  <a:schemeClr val="tx1"/>
                </a:solidFill>
              </a:rPr>
              <a:t>포함 관계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하나의 객체를 생성할 때 다른 객체를 </a:t>
            </a:r>
            <a:r>
              <a:rPr lang="ko-KR" altLang="en-US" sz="3200" smtClean="0">
                <a:solidFill>
                  <a:schemeClr val="tx1"/>
                </a:solidFill>
              </a:rPr>
              <a:t>같이 </a:t>
            </a:r>
            <a:r>
              <a:rPr lang="ko-KR" altLang="en-US" sz="3200" smtClean="0">
                <a:solidFill>
                  <a:schemeClr val="tx1"/>
                </a:solidFill>
              </a:rPr>
              <a:t>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다중 </a:t>
            </a:r>
            <a:r>
              <a:rPr lang="ko-KR" altLang="en-US" sz="2800" smtClean="0">
                <a:solidFill>
                  <a:schemeClr val="tx1"/>
                </a:solidFill>
              </a:rPr>
              <a:t>객체 생성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클래스간의 관계를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915" y="4169461"/>
            <a:ext cx="7920000" cy="69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 호출 관계와 주석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참고 사항 </a:t>
            </a:r>
            <a:r>
              <a:rPr lang="en-US" altLang="ko-KR" smtClean="0"/>
              <a:t>- UML </a:t>
            </a:r>
            <a:r>
              <a:rPr lang="ko-KR" altLang="en-US" smtClean="0"/>
              <a:t>다이어그램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클래스간의 관계를 표현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4951" y="2735900"/>
            <a:ext cx="6840000" cy="381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5616" y="3472633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요청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URI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자체를 명령어로 전달하는 방법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15616" y="2499473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요청 파라미터로 명령어를 전달하는 방법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20" y="1124744"/>
            <a:ext cx="8483413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컨트롤러인 서블릿에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사용자의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요청을 명령어로 전달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커맨드 패턴 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0949" y="1128488"/>
            <a:ext cx="720000" cy="847710"/>
            <a:chOff x="2843888" y="205026"/>
            <a:chExt cx="720000" cy="847710"/>
          </a:xfrm>
        </p:grpSpPr>
        <p:pic>
          <p:nvPicPr>
            <p:cNvPr id="21" name="그림 20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1115616" y="4444641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참고 사항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-UML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다이어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그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램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모델 </a:t>
            </a:r>
            <a:r>
              <a:rPr lang="en-US" altLang="ko-KR" sz="3200" smtClean="0">
                <a:solidFill>
                  <a:schemeClr val="tx1"/>
                </a:solidFill>
              </a:rPr>
              <a:t>1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브라우저의 요청</a:t>
            </a:r>
            <a:r>
              <a:rPr lang="en-US" altLang="ko-KR" sz="2800" smtClean="0">
                <a:solidFill>
                  <a:schemeClr val="tx1"/>
                </a:solidFill>
              </a:rPr>
              <a:t>(request)</a:t>
            </a:r>
            <a:r>
              <a:rPr lang="ko-KR" altLang="en-US" sz="2800" smtClean="0">
                <a:solidFill>
                  <a:schemeClr val="tx1"/>
                </a:solidFill>
              </a:rPr>
              <a:t>을 받아들이고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웹 브라우저에 응답</a:t>
            </a:r>
            <a:r>
              <a:rPr lang="en-US" altLang="ko-KR" sz="2800" smtClean="0">
                <a:solidFill>
                  <a:schemeClr val="tx1"/>
                </a:solidFill>
              </a:rPr>
              <a:t>(response)</a:t>
            </a:r>
            <a:r>
              <a:rPr lang="ko-KR" altLang="en-US" sz="2800" smtClean="0">
                <a:solidFill>
                  <a:schemeClr val="tx1"/>
                </a:solidFill>
              </a:rPr>
              <a:t>하는 것을 </a:t>
            </a:r>
            <a:r>
              <a:rPr lang="en-US" altLang="ko-KR" sz="2800" smtClean="0">
                <a:solidFill>
                  <a:schemeClr val="tx1"/>
                </a:solidFill>
              </a:rPr>
              <a:t>JSP</a:t>
            </a:r>
            <a:r>
              <a:rPr lang="ko-KR" altLang="en-US" sz="2800" smtClean="0">
                <a:solidFill>
                  <a:schemeClr val="tx1"/>
                </a:solidFill>
              </a:rPr>
              <a:t>페이지가 단독으로 </a:t>
            </a:r>
            <a:r>
              <a:rPr lang="ko-KR" altLang="en-US" sz="2800" smtClean="0">
                <a:solidFill>
                  <a:schemeClr val="tx1"/>
                </a:solidFill>
              </a:rPr>
              <a:t>처리하는 </a:t>
            </a:r>
            <a:r>
              <a:rPr lang="ko-KR" altLang="en-US" sz="2800" smtClean="0">
                <a:solidFill>
                  <a:schemeClr val="tx1"/>
                </a:solidFill>
              </a:rPr>
              <a:t>구조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96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모델 </a:t>
            </a:r>
            <a:r>
              <a:rPr lang="en-US" altLang="ko-KR" sz="3600" b="1" smtClean="0">
                <a:solidFill>
                  <a:srgbClr val="C00000"/>
                </a:solidFill>
              </a:rPr>
              <a:t>1 vs. </a:t>
            </a:r>
            <a:r>
              <a:rPr lang="ko-KR" altLang="en-US" sz="3600" b="1" smtClean="0">
                <a:solidFill>
                  <a:srgbClr val="C00000"/>
                </a:solidFill>
              </a:rPr>
              <a:t>모델 </a:t>
            </a:r>
            <a:r>
              <a:rPr lang="en-US" altLang="ko-KR" sz="3600" b="1" smtClean="0">
                <a:solidFill>
                  <a:srgbClr val="C00000"/>
                </a:solidFill>
              </a:rPr>
              <a:t>2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6456" y="3988041"/>
            <a:ext cx="6120000" cy="260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11559" y="6125234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모델 </a:t>
            </a:r>
            <a:r>
              <a:rPr lang="en-US" altLang="ko-KR" sz="2000" smtClean="0"/>
              <a:t>1 </a:t>
            </a:r>
            <a:r>
              <a:rPr lang="ko-KR" altLang="en-US" sz="2000" smtClean="0"/>
              <a:t>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모델 </a:t>
            </a:r>
            <a:r>
              <a:rPr lang="en-US" altLang="ko-KR" sz="3200" smtClean="0">
                <a:solidFill>
                  <a:schemeClr val="tx1"/>
                </a:solidFill>
              </a:rPr>
              <a:t>2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요청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en-US" altLang="ko-KR" sz="2800" smtClean="0">
                <a:solidFill>
                  <a:schemeClr val="tx1"/>
                </a:solidFill>
              </a:rPr>
              <a:t>request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ko-KR" altLang="en-US" sz="2800" smtClean="0">
                <a:solidFill>
                  <a:schemeClr val="tx1"/>
                </a:solidFill>
              </a:rPr>
              <a:t>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데이터 접근</a:t>
            </a:r>
            <a:r>
              <a:rPr lang="en-US" altLang="ko-KR" sz="2800" smtClean="0">
                <a:solidFill>
                  <a:schemeClr val="tx1"/>
                </a:solidFill>
              </a:rPr>
              <a:t>(data access), </a:t>
            </a:r>
            <a:r>
              <a:rPr lang="ko-KR" altLang="en-US" sz="2800" smtClean="0">
                <a:solidFill>
                  <a:schemeClr val="tx1"/>
                </a:solidFill>
              </a:rPr>
              <a:t>비즈니스 로직</a:t>
            </a:r>
            <a:r>
              <a:rPr lang="en-US" altLang="ko-KR" sz="2800" smtClean="0">
                <a:solidFill>
                  <a:schemeClr val="tx1"/>
                </a:solidFill>
              </a:rPr>
              <a:t>(business logic)</a:t>
            </a:r>
            <a:r>
              <a:rPr lang="ko-KR" altLang="en-US" sz="2800" smtClean="0">
                <a:solidFill>
                  <a:schemeClr val="tx1"/>
                </a:solidFill>
              </a:rPr>
              <a:t>을 포함하고 있는 컨트롤러와 뷰는 </a:t>
            </a:r>
            <a:r>
              <a:rPr lang="ko-KR" altLang="en-US" sz="2800" smtClean="0">
                <a:solidFill>
                  <a:schemeClr val="tx1"/>
                </a:solidFill>
              </a:rPr>
              <a:t>엄격히 </a:t>
            </a:r>
            <a:r>
              <a:rPr lang="ko-KR" altLang="en-US" sz="2800" smtClean="0">
                <a:solidFill>
                  <a:schemeClr val="tx1"/>
                </a:solidFill>
              </a:rPr>
              <a:t>구분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96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모델 </a:t>
            </a:r>
            <a:r>
              <a:rPr lang="en-US" altLang="ko-KR" sz="3600" b="1" smtClean="0">
                <a:solidFill>
                  <a:srgbClr val="C00000"/>
                </a:solidFill>
              </a:rPr>
              <a:t>1 vs. </a:t>
            </a:r>
            <a:r>
              <a:rPr lang="ko-KR" altLang="en-US" sz="3600" b="1" smtClean="0">
                <a:solidFill>
                  <a:srgbClr val="C00000"/>
                </a:solidFill>
              </a:rPr>
              <a:t>모델 </a:t>
            </a:r>
            <a:r>
              <a:rPr lang="en-US" altLang="ko-KR" sz="3600" b="1" smtClean="0">
                <a:solidFill>
                  <a:srgbClr val="C00000"/>
                </a:solidFill>
              </a:rPr>
              <a:t>2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338" y="6093296"/>
            <a:ext cx="1877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모델 </a:t>
            </a:r>
            <a:r>
              <a:rPr lang="en-US" altLang="ko-KR" sz="2000" smtClean="0"/>
              <a:t>2 </a:t>
            </a:r>
            <a:r>
              <a:rPr lang="ko-KR" altLang="en-US" sz="2000" smtClean="0"/>
              <a:t>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6456" y="4005064"/>
            <a:ext cx="6120000" cy="252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전통적인 </a:t>
            </a:r>
            <a:r>
              <a:rPr lang="en-US" altLang="ko-KR" sz="3200" smtClean="0">
                <a:solidFill>
                  <a:schemeClr val="tx1"/>
                </a:solidFill>
              </a:rPr>
              <a:t>GUI(Graphic User interface) </a:t>
            </a:r>
            <a:r>
              <a:rPr lang="ko-KR" altLang="en-US" sz="3200" smtClean="0">
                <a:solidFill>
                  <a:schemeClr val="tx1"/>
                </a:solidFill>
              </a:rPr>
              <a:t>기반의 </a:t>
            </a:r>
            <a:r>
              <a:rPr lang="ko-KR" altLang="en-US" sz="3200" smtClean="0">
                <a:solidFill>
                  <a:schemeClr val="tx1"/>
                </a:solidFill>
              </a:rPr>
              <a:t>애플리케이션을 </a:t>
            </a:r>
            <a:r>
              <a:rPr lang="ko-KR" altLang="en-US" sz="3200" smtClean="0">
                <a:solidFill>
                  <a:schemeClr val="tx1"/>
                </a:solidFill>
              </a:rPr>
              <a:t>구현하기 위한 </a:t>
            </a:r>
            <a:r>
              <a:rPr lang="ko-KR" altLang="en-US" sz="3200" smtClean="0">
                <a:solidFill>
                  <a:schemeClr val="tx1"/>
                </a:solidFill>
              </a:rPr>
              <a:t>디자인 </a:t>
            </a:r>
            <a:r>
              <a:rPr lang="ko-KR" altLang="en-US" sz="3200" smtClean="0">
                <a:solidFill>
                  <a:schemeClr val="tx1"/>
                </a:solidFill>
              </a:rPr>
              <a:t>패턴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구조는 사용자의 입력을 받아서 입력 에 대한 처리를 하고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그 결과를 다시 사용</a:t>
            </a:r>
            <a:r>
              <a:rPr lang="ko-KR" altLang="en-US" sz="3200" spc="-60" smtClean="0">
                <a:solidFill>
                  <a:schemeClr val="tx1"/>
                </a:solidFill>
              </a:rPr>
              <a:t>자에게 표시하기 위한 최적화된 </a:t>
            </a:r>
            <a:r>
              <a:rPr lang="ko-KR" altLang="en-US" sz="3200" spc="-60" smtClean="0">
                <a:solidFill>
                  <a:schemeClr val="tx1"/>
                </a:solidFill>
              </a:rPr>
              <a:t>설계를 </a:t>
            </a:r>
            <a:r>
              <a:rPr lang="ko-KR" altLang="en-US" sz="3200" spc="-60" smtClean="0">
                <a:solidFill>
                  <a:schemeClr val="tx1"/>
                </a:solidFill>
              </a:rPr>
              <a:t>제시</a:t>
            </a:r>
            <a:endParaRPr lang="en-US" altLang="ko-KR" sz="28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모델</a:t>
            </a:r>
            <a:r>
              <a:rPr lang="en-US" altLang="ko-KR" sz="2800" smtClean="0">
                <a:solidFill>
                  <a:schemeClr val="tx1"/>
                </a:solidFill>
              </a:rPr>
              <a:t>(Model) : </a:t>
            </a:r>
            <a:r>
              <a:rPr lang="ko-KR" altLang="en-US" sz="2800" smtClean="0">
                <a:solidFill>
                  <a:schemeClr val="tx1"/>
                </a:solidFill>
              </a:rPr>
              <a:t>로직을 </a:t>
            </a:r>
            <a:r>
              <a:rPr lang="ko-KR" altLang="en-US" sz="2800" smtClean="0">
                <a:solidFill>
                  <a:schemeClr val="tx1"/>
                </a:solidFill>
              </a:rPr>
              <a:t>가지는 </a:t>
            </a:r>
            <a:r>
              <a:rPr lang="ko-KR" altLang="en-US" sz="2800" smtClean="0">
                <a:solidFill>
                  <a:schemeClr val="tx1"/>
                </a:solidFill>
              </a:rPr>
              <a:t>부분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DB</a:t>
            </a:r>
            <a:r>
              <a:rPr lang="ko-KR" altLang="en-US" sz="2400" smtClean="0">
                <a:solidFill>
                  <a:schemeClr val="tx1"/>
                </a:solidFill>
              </a:rPr>
              <a:t>와의 연동을 통해서 데이터를 가져와 어떤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처리한 작업의 결과를 데이터로서 </a:t>
            </a:r>
            <a:r>
              <a:rPr lang="en-US" altLang="ko-KR" sz="2400" smtClean="0">
                <a:solidFill>
                  <a:schemeClr val="tx1"/>
                </a:solidFill>
              </a:rPr>
              <a:t>DB</a:t>
            </a:r>
            <a:r>
              <a:rPr lang="ko-KR" altLang="en-US" sz="2400" smtClean="0">
                <a:solidFill>
                  <a:schemeClr val="tx1"/>
                </a:solidFill>
              </a:rPr>
              <a:t>에 저장하는 </a:t>
            </a:r>
            <a:r>
              <a:rPr lang="ko-KR" altLang="en-US" sz="2400" smtClean="0">
                <a:solidFill>
                  <a:schemeClr val="tx1"/>
                </a:solidFill>
              </a:rPr>
              <a:t>일을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자바빈</a:t>
            </a:r>
            <a:r>
              <a:rPr lang="en-US" altLang="ko-KR" sz="2400" smtClean="0">
                <a:solidFill>
                  <a:schemeClr val="tx1"/>
                </a:solidFill>
              </a:rPr>
              <a:t>(JavaBean</a:t>
            </a:r>
            <a:r>
              <a:rPr lang="en-US" altLang="ko-KR" sz="2400" smtClean="0">
                <a:solidFill>
                  <a:schemeClr val="tx1"/>
                </a:solidFill>
              </a:rPr>
              <a:t>),</a:t>
            </a:r>
            <a:r>
              <a:rPr lang="ko-KR" altLang="en-US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처리 로직인 자바 클래스</a:t>
            </a:r>
            <a:r>
              <a:rPr lang="en-US" altLang="ko-KR" sz="2400" smtClean="0">
                <a:solidFill>
                  <a:schemeClr val="tx1"/>
                </a:solidFill>
              </a:rPr>
              <a:t>(Java class)</a:t>
            </a:r>
            <a:r>
              <a:rPr lang="ko-KR" altLang="en-US" sz="2400" smtClean="0">
                <a:solidFill>
                  <a:schemeClr val="tx1"/>
                </a:solidFill>
              </a:rPr>
              <a:t>가 </a:t>
            </a:r>
            <a:r>
              <a:rPr lang="ko-KR" altLang="en-US" sz="2400" smtClean="0">
                <a:solidFill>
                  <a:schemeClr val="tx1"/>
                </a:solidFill>
              </a:rPr>
              <a:t>이에 </a:t>
            </a:r>
            <a:r>
              <a:rPr lang="ko-KR" altLang="en-US" sz="2400" smtClean="0">
                <a:solidFill>
                  <a:schemeClr val="tx1"/>
                </a:solidFill>
              </a:rPr>
              <a:t>해당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뷰</a:t>
            </a:r>
            <a:r>
              <a:rPr lang="en-US" altLang="ko-KR" sz="2800" smtClean="0">
                <a:solidFill>
                  <a:schemeClr val="tx1"/>
                </a:solidFill>
              </a:rPr>
              <a:t>(View)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화면에 내용을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정보를 보여주는 역할만을 담당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페이지가 이에 해당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r>
              <a:rPr lang="ko-KR" altLang="en-US" sz="2800" spc="-120" smtClean="0">
                <a:solidFill>
                  <a:schemeClr val="tx1"/>
                </a:solidFill>
              </a:rPr>
              <a:t>컨트롤러</a:t>
            </a:r>
            <a:r>
              <a:rPr lang="en-US" altLang="ko-KR" sz="2800" spc="-120" smtClean="0">
                <a:solidFill>
                  <a:schemeClr val="tx1"/>
                </a:solidFill>
              </a:rPr>
              <a:t>(Controller) : </a:t>
            </a:r>
            <a:r>
              <a:rPr lang="ko-KR" altLang="en-US" sz="2800" spc="-120" smtClean="0">
                <a:solidFill>
                  <a:schemeClr val="tx1"/>
                </a:solidFill>
              </a:rPr>
              <a:t>어플리케이션의 </a:t>
            </a:r>
            <a:r>
              <a:rPr lang="ko-KR" altLang="en-US" sz="2800" spc="-120" smtClean="0">
                <a:solidFill>
                  <a:schemeClr val="tx1"/>
                </a:solidFill>
              </a:rPr>
              <a:t>흐름을 </a:t>
            </a:r>
            <a:r>
              <a:rPr lang="ko-KR" altLang="en-US" sz="2800" spc="-120" smtClean="0">
                <a:solidFill>
                  <a:schemeClr val="tx1"/>
                </a:solidFill>
              </a:rPr>
              <a:t>제어</a:t>
            </a:r>
            <a:endParaRPr lang="en-US" altLang="ko-KR" sz="2800" spc="-1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endParaRPr lang="en-US" altLang="ko-KR" sz="1000" spc="-12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사용자의 요청을 받아서 모델</a:t>
            </a:r>
            <a:r>
              <a:rPr lang="en-US" altLang="ko-KR" sz="2400" smtClean="0">
                <a:solidFill>
                  <a:schemeClr val="tx1"/>
                </a:solidFill>
              </a:rPr>
              <a:t>(Model)</a:t>
            </a:r>
            <a:r>
              <a:rPr lang="ko-KR" altLang="en-US" sz="2400" smtClean="0">
                <a:solidFill>
                  <a:schemeClr val="tx1"/>
                </a:solidFill>
              </a:rPr>
              <a:t>에 넘겨줌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모델</a:t>
            </a:r>
            <a:r>
              <a:rPr lang="en-US" altLang="ko-KR" sz="2400" smtClean="0">
                <a:solidFill>
                  <a:schemeClr val="tx1"/>
                </a:solidFill>
              </a:rPr>
              <a:t>(Model)</a:t>
            </a:r>
            <a:r>
              <a:rPr lang="ko-KR" altLang="en-US" sz="2400" smtClean="0">
                <a:solidFill>
                  <a:schemeClr val="tx1"/>
                </a:solidFill>
              </a:rPr>
              <a:t>이 처리한 작업의 결과를 뷰</a:t>
            </a:r>
            <a:r>
              <a:rPr lang="en-US" altLang="ko-KR" sz="2400" smtClean="0">
                <a:solidFill>
                  <a:schemeClr val="tx1"/>
                </a:solidFill>
              </a:rPr>
              <a:t>(View)</a:t>
            </a:r>
            <a:r>
              <a:rPr lang="ko-KR" altLang="en-US" sz="2400" smtClean="0">
                <a:solidFill>
                  <a:schemeClr val="tx1"/>
                </a:solidFill>
              </a:rPr>
              <a:t>로 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서블릿</a:t>
            </a:r>
            <a:r>
              <a:rPr lang="en-US" altLang="ko-KR" sz="2400" smtClean="0">
                <a:solidFill>
                  <a:schemeClr val="tx1"/>
                </a:solidFill>
              </a:rPr>
              <a:t>(Servlet)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ko-KR" altLang="en-US" sz="2400" smtClean="0">
                <a:solidFill>
                  <a:schemeClr val="tx1"/>
                </a:solidFill>
              </a:rPr>
              <a:t>이에 </a:t>
            </a:r>
            <a:r>
              <a:rPr lang="ko-KR" altLang="en-US" sz="2400" smtClean="0">
                <a:solidFill>
                  <a:schemeClr val="tx1"/>
                </a:solidFill>
              </a:rPr>
              <a:t>해당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모델 </a:t>
            </a:r>
            <a:r>
              <a:rPr lang="en-US" altLang="ko-KR" smtClean="0"/>
              <a:t>2</a:t>
            </a:r>
            <a:r>
              <a:rPr lang="ko-KR" altLang="en-US" smtClean="0"/>
              <a:t>와 </a:t>
            </a:r>
            <a:r>
              <a:rPr lang="en-US" altLang="ko-KR" smtClean="0"/>
              <a:t>MVC </a:t>
            </a:r>
            <a:r>
              <a:rPr lang="ko-KR" altLang="en-US" smtClean="0"/>
              <a:t>패턴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54774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MVC </a:t>
            </a:r>
            <a:r>
              <a:rPr lang="ko-KR" altLang="en-US" sz="3200" smtClean="0">
                <a:solidFill>
                  <a:schemeClr val="tx1"/>
                </a:solidFill>
              </a:rPr>
              <a:t>패턴의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41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MVC </a:t>
            </a:r>
            <a:r>
              <a:rPr lang="ko-KR" altLang="en-US" sz="3200" b="1" smtClean="0">
                <a:solidFill>
                  <a:srgbClr val="C00000"/>
                </a:solidFill>
              </a:rPr>
              <a:t>패턴</a:t>
            </a:r>
            <a:r>
              <a:rPr lang="en-US" altLang="ko-KR" sz="3200" b="1" smtClean="0">
                <a:solidFill>
                  <a:srgbClr val="C00000"/>
                </a:solidFill>
              </a:rPr>
              <a:t>(Model-</a:t>
            </a:r>
            <a:r>
              <a:rPr lang="en-US" altLang="ko-KR" sz="3200" b="1" smtClean="0">
                <a:solidFill>
                  <a:srgbClr val="C00000"/>
                </a:solidFill>
              </a:rPr>
              <a:t>View-Controller pattern)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0324" y="2699395"/>
            <a:ext cx="7560000" cy="345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471102" y="6197242"/>
            <a:ext cx="6196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en-US" altLang="ko-KR" sz="2000" smtClean="0"/>
              <a:t> JSP </a:t>
            </a:r>
            <a:r>
              <a:rPr lang="ko-KR" altLang="en-US" sz="2000" smtClean="0"/>
              <a:t>기반 웹 애플리케이션 구조에 </a:t>
            </a:r>
            <a:r>
              <a:rPr lang="en-US" altLang="ko-KR" sz="2000" smtClean="0"/>
              <a:t>MVC </a:t>
            </a:r>
            <a:r>
              <a:rPr lang="ko-KR" altLang="en-US" sz="2000" smtClean="0"/>
              <a:t>패턴 </a:t>
            </a:r>
            <a:r>
              <a:rPr lang="ko-KR" altLang="en-US" sz="2000" smtClean="0"/>
              <a:t>적용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1106</Words>
  <Application>Microsoft Office PowerPoint</Application>
  <PresentationFormat>화면 슬라이드 쇼(4:3)</PresentationFormat>
  <Paragraphs>236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모델 2 기반의 MVC 패턴</vt:lpstr>
      <vt:lpstr>목차(1/2)</vt:lpstr>
      <vt:lpstr>목차(2/2)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모델 2와 MVC 패턴의 개요</vt:lpstr>
      <vt:lpstr>컨트롤러인 서블릿에 사용자의 요청을 명령어로 전달 - 커맨트 패턴</vt:lpstr>
      <vt:lpstr>컨트롤러인 서블릿에 사용자의 요청을 명령어로 전달 - 커맨트 패턴</vt:lpstr>
      <vt:lpstr>컨트롤러인 서블릿에 사용자의 요청을 명령어로 전달 - 커맨트 패턴</vt:lpstr>
      <vt:lpstr>컨트롤러인 서블릿에 사용자의 요청을 명령어로 전달 - 커맨트 패턴</vt:lpstr>
      <vt:lpstr>컨트롤러인 서블릿에 사용자의 요청을 명령어로 전달 - 커맨트 패턴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  <vt:lpstr>참고 사항 - UML 다이어그램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2014-11-10T07:05:07Z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